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Nixie One"/>
      <p:regular r:id="rId60"/>
    </p:embeddedFont>
    <p:embeddedFont>
      <p:font typeface="Helvetica Neue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5" roundtripDataSignature="AMtx7mgwAqJNmQkJXyU0qPHJnuRMfsVx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.fntdata"/><Relationship Id="rId61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-boldItalic.fntdata"/><Relationship Id="rId63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ixieOn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3afe03cf1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e3afe03cf1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160aad20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11160aad20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160aad20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11160aad20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160aad202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1160aad202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160aad20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1160aad20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160aad202_0_3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1160aad20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160aad2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1160aad2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160aad2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1160aad2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160aad20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1160aad20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160aad20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1160aad20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160aad202_0_3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1160aad20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3afe03cf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e3afe03cf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160aad2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11160aad2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160aad20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11160aad20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160aad20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11160aad20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160aad20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11160aad20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160aad20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1160aad20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160aad20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11160aad20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160aad20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11160aad20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160aad20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11160aad20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160aad20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1160aad20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160aad20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11160aad20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9f834d164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09f834d16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160aad20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11160aad20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160aad20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11160aad20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160aad20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1160aad20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160aad20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1160aad20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160aad20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11160aad20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160aad20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11160aad20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160aad20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11160aad20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160aad20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11160aad20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160aad20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11160aad20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160aad202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11160aad20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11b3c4c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111b3c4c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160aad20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11160aad20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160aad20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11160aad20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160aad20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11160aad20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160aad20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11160aad20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160aad20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11160aad20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160aad20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11160aad20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1160aad20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11160aad20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160aad20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11160aad20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160aad20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11160aad20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160aad202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11160aad202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160aad2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1160aad2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160aad202_0_3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11160aad20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160aad202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11160aad20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160aad202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11160aad202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160aad202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11160aad20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3afe03cf1_0_4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e3afe03cf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160aad20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1160aad20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160aad20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1160aad20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160aad20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1160aad20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160aad20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1160aad20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3afe03cf1_0_467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ge3afe03cf1_0_467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ge3afe03cf1_0_467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ge3afe03cf1_0_467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ge3afe03cf1_0_467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e3afe03cf1_0_467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ge3afe03cf1_0_467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ge3afe03cf1_0_467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ge3afe03cf1_0_46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ge3afe03cf1_0_46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ge3afe03cf1_0_467"/>
          <p:cNvSpPr/>
          <p:nvPr/>
        </p:nvSpPr>
        <p:spPr>
          <a:xfrm>
            <a:off x="3253021" y="113273"/>
            <a:ext cx="225085" cy="38996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ge3afe03cf1_0_467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ge3afe03cf1_0_46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ge3afe03cf1_0_46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ge3afe03cf1_0_46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ge3afe03cf1_0_46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ge3afe03cf1_0_46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ge3afe03cf1_0_46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ge3afe03cf1_0_46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ge3afe03cf1_0_46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ge3afe03cf1_0_467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ge3afe03cf1_0_46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ge3afe03cf1_0_46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ge3afe03cf1_0_46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ge3afe03cf1_0_46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ge3afe03cf1_0_467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ge3afe03cf1_0_467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e3afe03cf1_0_467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ge3afe03cf1_0_467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e3afe03cf1_0_467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ge3afe03cf1_0_467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ge3afe03cf1_0_46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ge3afe03cf1_0_46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e3afe03cf1_0_46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e3afe03cf1_0_46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ge3afe03cf1_0_46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ge3afe03cf1_0_46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ge3afe03cf1_0_467"/>
          <p:cNvSpPr/>
          <p:nvPr/>
        </p:nvSpPr>
        <p:spPr>
          <a:xfrm>
            <a:off x="3429208" y="3904791"/>
            <a:ext cx="377839" cy="34368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3afe03cf1_0_73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ge3afe03cf1_0_73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ge3afe03cf1_0_73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04" name="Google Shape;304;ge3afe03cf1_0_73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e3afe03cf1_0_73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3afe03cf1_0_73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e3afe03cf1_0_73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ge3afe03cf1_0_73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309" name="Google Shape;309;ge3afe03cf1_0_73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e3afe03cf1_0_73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ge3afe03cf1_0_73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ge3afe03cf1_0_739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313" name="Google Shape;313;ge3afe03cf1_0_73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e3afe03cf1_0_73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e3afe03cf1_0_73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e3afe03cf1_0_73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e3afe03cf1_0_73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e3afe03cf1_0_73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e3afe03cf1_0_73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e3afe03cf1_0_73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ge3afe03cf1_0_73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22" name="Google Shape;322;ge3afe03cf1_0_73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e3afe03cf1_0_73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e3afe03cf1_0_73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e3afe03cf1_0_73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ge3afe03cf1_0_73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e3afe03cf1_0_73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e3afe03cf1_0_73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e3afe03cf1_0_73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e3afe03cf1_0_73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ge3afe03cf1_0_73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32" name="Google Shape;332;ge3afe03cf1_0_73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e3afe03cf1_0_73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e3afe03cf1_0_73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e3afe03cf1_0_73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e3afe03cf1_0_73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e3afe03cf1_0_73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ge3afe03cf1_0_73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e3afe03cf1_0_73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5a00b95ce_0_422"/>
          <p:cNvSpPr txBox="1"/>
          <p:nvPr>
            <p:ph type="title"/>
          </p:nvPr>
        </p:nvSpPr>
        <p:spPr>
          <a:xfrm>
            <a:off x="457200" y="206010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" name="Google Shape;342;ge5a00b95ce_0_422"/>
          <p:cNvSpPr txBox="1"/>
          <p:nvPr>
            <p:ph idx="1" type="body"/>
          </p:nvPr>
        </p:nvSpPr>
        <p:spPr>
          <a:xfrm>
            <a:off x="457200" y="1200150"/>
            <a:ext cx="82293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5a00b95ce_0_638"/>
          <p:cNvSpPr txBox="1"/>
          <p:nvPr>
            <p:ph type="title"/>
          </p:nvPr>
        </p:nvSpPr>
        <p:spPr>
          <a:xfrm>
            <a:off x="457200" y="206010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5" name="Google Shape;345;ge5a00b95ce_0_638"/>
          <p:cNvSpPr txBox="1"/>
          <p:nvPr>
            <p:ph idx="1" type="subTitle"/>
          </p:nvPr>
        </p:nvSpPr>
        <p:spPr>
          <a:xfrm>
            <a:off x="457200" y="1200150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3afe03cf1_0_791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0" name="Google Shape;50;ge3afe03cf1_0_791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51" name="Google Shape;51;ge3afe03cf1_0_791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ge3afe03cf1_0_791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3" name="Google Shape;53;ge3afe03cf1_0_791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e3afe03cf1_0_7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3afe03cf1_0_506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ge3afe03cf1_0_506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ge3afe03cf1_0_506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ge3afe03cf1_0_506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e3afe03cf1_0_506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e3afe03cf1_0_506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e3afe03cf1_0_506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e3afe03cf1_0_506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ge3afe03cf1_0_506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65" name="Google Shape;65;ge3afe03cf1_0_50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ge3afe03cf1_0_50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ge3afe03cf1_0_506"/>
          <p:cNvSpPr/>
          <p:nvPr/>
        </p:nvSpPr>
        <p:spPr>
          <a:xfrm>
            <a:off x="393600" y="334662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ge3afe03cf1_0_506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9" name="Google Shape;69;ge3afe03cf1_0_50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e3afe03cf1_0_50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e3afe03cf1_0_50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e3afe03cf1_0_50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e3afe03cf1_0_50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e3afe03cf1_0_50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e3afe03cf1_0_50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e3afe03cf1_0_50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ge3afe03cf1_0_506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8" name="Google Shape;78;ge3afe03cf1_0_50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e3afe03cf1_0_50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e3afe03cf1_0_50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e3afe03cf1_0_50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ge3afe03cf1_0_506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e3afe03cf1_0_506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e3afe03cf1_0_506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e3afe03cf1_0_506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e3afe03cf1_0_506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ge3afe03cf1_0_506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8" name="Google Shape;88;ge3afe03cf1_0_50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e3afe03cf1_0_50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e3afe03cf1_0_50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e3afe03cf1_0_50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e3afe03cf1_0_50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e3afe03cf1_0_50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ge3afe03cf1_0_506"/>
          <p:cNvSpPr/>
          <p:nvPr/>
        </p:nvSpPr>
        <p:spPr>
          <a:xfrm>
            <a:off x="47199" y="4430470"/>
            <a:ext cx="505231" cy="45956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3afe03cf1_0_69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ge3afe03cf1_0_69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ge3afe03cf1_0_699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9" name="Google Shape;99;ge3afe03cf1_0_69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e3afe03cf1_0_69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e3afe03cf1_0_69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e3afe03cf1_0_69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ge3afe03cf1_0_69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04" name="Google Shape;104;ge3afe03cf1_0_69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e3afe03cf1_0_69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ge3afe03cf1_0_69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ge3afe03cf1_0_699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08" name="Google Shape;108;ge3afe03cf1_0_69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e3afe03cf1_0_69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e3afe03cf1_0_69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e3afe03cf1_0_69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e3afe03cf1_0_69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e3afe03cf1_0_69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e3afe03cf1_0_69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e3afe03cf1_0_69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ge3afe03cf1_0_69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17" name="Google Shape;117;ge3afe03cf1_0_69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e3afe03cf1_0_69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e3afe03cf1_0_69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e3afe03cf1_0_69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ge3afe03cf1_0_69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e3afe03cf1_0_69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e3afe03cf1_0_69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e3afe03cf1_0_69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e3afe03cf1_0_69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ge3afe03cf1_0_69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27" name="Google Shape;127;ge3afe03cf1_0_69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e3afe03cf1_0_69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e3afe03cf1_0_69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e3afe03cf1_0_69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e3afe03cf1_0_69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e3afe03cf1_0_69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ge3afe03cf1_0_69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e3afe03cf1_0_69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3afe03cf1_0_779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ge3afe03cf1_0_779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ge3afe03cf1_0_779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e3afe03cf1_0_779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e3afe03cf1_0_779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e3afe03cf1_0_779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e3afe03cf1_0_779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e3afe03cf1_0_779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e3afe03cf1_0_779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e3afe03cf1_0_779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e3afe03cf1_0_77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3afe03cf1_0_62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ge3afe03cf1_0_62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ge3afe03cf1_0_628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1" name="Google Shape;151;ge3afe03cf1_0_628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ge3afe03cf1_0_628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ge3afe03cf1_0_62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e3afe03cf1_0_62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e3afe03cf1_0_62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e3afe03cf1_0_62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ge3afe03cf1_0_62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58" name="Google Shape;158;ge3afe03cf1_0_62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e3afe03cf1_0_62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ge3afe03cf1_0_628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ge3afe03cf1_0_628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62" name="Google Shape;162;ge3afe03cf1_0_62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e3afe03cf1_0_62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e3afe03cf1_0_62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e3afe03cf1_0_62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e3afe03cf1_0_62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e3afe03cf1_0_62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e3afe03cf1_0_62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e3afe03cf1_0_62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ge3afe03cf1_0_62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71" name="Google Shape;171;ge3afe03cf1_0_62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e3afe03cf1_0_62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e3afe03cf1_0_62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e3afe03cf1_0_62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ge3afe03cf1_0_62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3afe03cf1_0_62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e3afe03cf1_0_62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3afe03cf1_0_62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e3afe03cf1_0_628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ge3afe03cf1_0_62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81" name="Google Shape;181;ge3afe03cf1_0_62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e3afe03cf1_0_62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e3afe03cf1_0_62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e3afe03cf1_0_62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e3afe03cf1_0_62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e3afe03cf1_0_62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ge3afe03cf1_0_628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e3afe03cf1_0_62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3afe03cf1_0_546"/>
          <p:cNvSpPr/>
          <p:nvPr/>
        </p:nvSpPr>
        <p:spPr>
          <a:xfrm flipH="1" rot="10800000">
            <a:off x="-94969" y="619169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ge3afe03cf1_0_546"/>
          <p:cNvSpPr/>
          <p:nvPr/>
        </p:nvSpPr>
        <p:spPr>
          <a:xfrm rot="5400000">
            <a:off x="499599" y="1905237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ge3afe03cf1_0_546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◇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￭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￮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■"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■"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ge3afe03cf1_0_546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e3afe03cf1_0_546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e3afe03cf1_0_546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e3afe03cf1_0_546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ge3afe03cf1_0_546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198" name="Google Shape;198;ge3afe03cf1_0_54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e3afe03cf1_0_54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ge3afe03cf1_0_546"/>
          <p:cNvSpPr/>
          <p:nvPr/>
        </p:nvSpPr>
        <p:spPr>
          <a:xfrm>
            <a:off x="203100" y="30227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ge3afe03cf1_0_546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202" name="Google Shape;202;ge3afe03cf1_0_54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e3afe03cf1_0_54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3afe03cf1_0_54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e3afe03cf1_0_54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e3afe03cf1_0_54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e3afe03cf1_0_54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e3afe03cf1_0_54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e3afe03cf1_0_54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ge3afe03cf1_0_546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211" name="Google Shape;211;ge3afe03cf1_0_54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e3afe03cf1_0_54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e3afe03cf1_0_54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e3afe03cf1_0_54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ge3afe03cf1_0_546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e3afe03cf1_0_546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e3afe03cf1_0_546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3afe03cf1_0_546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e3afe03cf1_0_546"/>
          <p:cNvSpPr/>
          <p:nvPr/>
        </p:nvSpPr>
        <p:spPr>
          <a:xfrm>
            <a:off x="828838" y="38432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ge3afe03cf1_0_546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221" name="Google Shape;221;ge3afe03cf1_0_54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e3afe03cf1_0_54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e3afe03cf1_0_54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e3afe03cf1_0_54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e3afe03cf1_0_54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e3afe03cf1_0_54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ge3afe03cf1_0_546"/>
          <p:cNvSpPr/>
          <p:nvPr/>
        </p:nvSpPr>
        <p:spPr>
          <a:xfrm>
            <a:off x="144926" y="4214500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e3afe03cf1_0_546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pt-BR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e3afe03cf1_0_54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3afe03cf1_0_587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ge3afe03cf1_0_587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ge3afe03cf1_0_587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34" name="Google Shape;234;ge3afe03cf1_0_587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◇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￭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￮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ge3afe03cf1_0_58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e3afe03cf1_0_58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e3afe03cf1_0_58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e3afe03cf1_0_58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e3afe03cf1_0_587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e3afe03cf1_0_587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3afe03cf1_0_587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e3afe03cf1_0_587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ge3afe03cf1_0_58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44" name="Google Shape;244;ge3afe03cf1_0_58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e3afe03cf1_0_58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ge3afe03cf1_0_587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e3afe03cf1_0_587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ge3afe03cf1_0_58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49" name="Google Shape;249;ge3afe03cf1_0_58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e3afe03cf1_0_58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e3afe03cf1_0_58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e3afe03cf1_0_58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e3afe03cf1_0_58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e3afe03cf1_0_58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ge3afe03cf1_0_587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ge3afe03cf1_0_587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57" name="Google Shape;257;ge3afe03cf1_0_58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e3afe03cf1_0_58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e3afe03cf1_0_58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e3afe03cf1_0_58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e3afe03cf1_0_58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e3afe03cf1_0_58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e3afe03cf1_0_58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e3afe03cf1_0_58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ge3afe03cf1_0_58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6" name="Google Shape;266;ge3afe03cf1_0_58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e3afe03cf1_0_58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e3afe03cf1_0_58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e3afe03cf1_0_58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ge3afe03cf1_0_58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3afe03cf1_0_670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ge3afe03cf1_0_67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4" name="Google Shape;274;ge3afe03cf1_0_670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ge3afe03cf1_0_670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ge3afe03cf1_0_670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7" name="Google Shape;277;ge3afe03cf1_0_670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e3afe03cf1_0_670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e3afe03cf1_0_670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e3afe03cf1_0_670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ge3afe03cf1_0_67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82" name="Google Shape;282;ge3afe03cf1_0_670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e3afe03cf1_0_670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ge3afe03cf1_0_670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e3afe03cf1_0_670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86" name="Google Shape;286;ge3afe03cf1_0_67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e3afe03cf1_0_67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e3afe03cf1_0_67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e3afe03cf1_0_67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e3afe03cf1_0_67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e3afe03cf1_0_67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e3afe03cf1_0_67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e3afe03cf1_0_67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ge3afe03cf1_0_670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95" name="Google Shape;295;ge3afe03cf1_0_67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e3afe03cf1_0_67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e3afe03cf1_0_67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e3afe03cf1_0_67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ge3afe03cf1_0_67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3afe03cf1_0_463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e3afe03cf1_0_463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e3afe03cf1_0_463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mvnrepository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repo.maven.org/" TargetMode="External"/><Relationship Id="rId4" Type="http://schemas.openxmlformats.org/officeDocument/2006/relationships/hyperlink" Target="https://www.sonatype.com/products/repository-oss?hsLang=en-u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ithub.com/gradle/gradle" TargetMode="External"/><Relationship Id="rId4" Type="http://schemas.openxmlformats.org/officeDocument/2006/relationships/hyperlink" Target="http://groovy-lang.org/" TargetMode="External"/><Relationship Id="rId5" Type="http://schemas.openxmlformats.org/officeDocument/2006/relationships/hyperlink" Target="https://ant.apache.org/" TargetMode="External"/><Relationship Id="rId6" Type="http://schemas.openxmlformats.org/officeDocument/2006/relationships/hyperlink" Target="https://maven.apache.org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ithub.com/digaomilleniun/backend-java-ebac" TargetMode="External"/><Relationship Id="rId4" Type="http://schemas.openxmlformats.org/officeDocument/2006/relationships/hyperlink" Target="https://mvnrepository.com/" TargetMode="External"/><Relationship Id="rId5" Type="http://schemas.openxmlformats.org/officeDocument/2006/relationships/hyperlink" Target="http://luizricardo.org/page/4/?cat=-1" TargetMode="External"/><Relationship Id="rId6" Type="http://schemas.openxmlformats.org/officeDocument/2006/relationships/hyperlink" Target="https://www.baeldung.com/mave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3afe03cf1_0_399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Módulo 37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160aad202_0_207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Arquivo pom.xml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04" name="Google Shape;404;g11160aad202_0_207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groupId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É um nome base exclusivo da empresa ou grupo que criou o projeto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artifactId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É o nome exclusivo do projeto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version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É a versão do projeto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160aad202_0_28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Estrutura de um projeto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10" name="Google Shape;410;g11160aad202_0_280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src/main/java: aqui fica o código-fonte do sistema ou biblioteca.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src/main/resources: arquivos auxiliares do sistema, como .properties, XMLs e configurações.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src/main/webapp: se for uma aplicação web, os arquivos JSP, HTML, JavaScript CSS vão aqui, </a:t>
            </a:r>
            <a:r>
              <a:rPr lang="pt-BR"/>
              <a:t>incluindo</a:t>
            </a:r>
            <a:r>
              <a:rPr lang="pt-BR"/>
              <a:t> o web.xml.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src/test/java: as classes com seus testes unitários ficam aqui e são executadas automaticamente com JUnit e TestNG. Outros frameworks podem exigir configuração adicional.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160aad202_0_286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Estrutura de um projeto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16" name="Google Shape;416;g11160aad202_0_286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src/test/resources: arquivos auxiliares usados nos testes. Você pode ter properties e configurações alternativas, por exemplo.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pom.xml: é o arquivo que concentra as informações do seu projeto.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target: é o diretório onde fica tudo que é gerado, isto é, onde vão parar os arquivos compilados, JARs, WARs, JavaDoc, etc.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160aad202_0_213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Criando o projeto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22" name="Google Shape;422;g11160aad202_0_213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mvn archetype:generate -DgroupId=br.com.rpires -DartifactId=PrimeiroProjetoMaven -DarchetypeArtifactId=maven-archetype-quickstart -DinteractiveMode=false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4"/>
                </a:solidFill>
              </a:rPr>
              <a:t>Projeto WEB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mvn archetype:generate -DgroupId=br.com.rpires -DartifactId=PrimeiroProjetoMavenWeb -DarchetypeArtifactId=maven-archetype-webapp -DinteractiveMode=false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160aad202_0_363"/>
          <p:cNvSpPr txBox="1"/>
          <p:nvPr>
            <p:ph type="ctrTitle"/>
          </p:nvPr>
        </p:nvSpPr>
        <p:spPr>
          <a:xfrm>
            <a:off x="2743200" y="1735750"/>
            <a:ext cx="595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O que é Maven?</a:t>
            </a:r>
            <a:endParaRPr/>
          </a:p>
        </p:txBody>
      </p:sp>
      <p:sp>
        <p:nvSpPr>
          <p:cNvPr id="428" name="Google Shape;428;g11160aad202_0_363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pt-BR" sz="48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160aad202_0_15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Configurando as dependências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34" name="Google Shape;434;g11160aad202_0_15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Nesse arquivo POM.xml podemos definir quais são as </a:t>
            </a:r>
            <a:r>
              <a:rPr lang="pt-BR"/>
              <a:t>dependências</a:t>
            </a:r>
            <a:r>
              <a:rPr lang="pt-BR"/>
              <a:t> (Dependencies). Portanto, se quisermos usar um framework para mapeamento de objeto-relacional, como o Hibernate, basta irmos no nosso POM.xml e adicionar uma </a:t>
            </a:r>
            <a:r>
              <a:rPr lang="pt-BR"/>
              <a:t>dependência</a:t>
            </a:r>
            <a:r>
              <a:rPr lang="pt-BR"/>
              <a:t> (Dependency) dentro das nossas Dependecies especificando o groupId, artifactId e a version: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160aad202_0_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Arquivo pom.xml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40" name="Google Shape;440;g11160aad20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788" y="1424400"/>
            <a:ext cx="4288429" cy="351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160aad202_0_28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Configurando as dependências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46" name="Google Shape;446;g11160aad202_0_28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O </a:t>
            </a:r>
            <a:r>
              <a:rPr lang="pt-BR"/>
              <a:t>maven baixará e gerenciará tudo que é necessário para o Hibernate funcionar!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Mas, e para descobrir o groupId, artifactId e version de cada dependência que quisermos adicionar?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Para isso, podemos utilizar o site </a:t>
            </a:r>
            <a:r>
              <a:rPr lang="pt-BR">
                <a:uFill>
                  <a:noFill/>
                </a:uFill>
                <a:hlinkClick r:id="rId3"/>
              </a:rPr>
              <a:t>mvnrepository.com</a:t>
            </a:r>
            <a:r>
              <a:rPr lang="pt-BR"/>
              <a:t>. Lá podemos procurar pela dependência que quisermos. No próprio repositório já é disponibilizado o código pronto com a dependency já configurada com o groupId, artifactId e a version!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160aad202_0_7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Outras configurações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52" name="Google Shape;452;g11160aad202_0_74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Também podemos configurar versão do compilador Java que será utilizado, plugins que interferem no ciclo de vida (lifecycle), gerenciador de dependências, parent do projeto (projeto pai), tipo de </a:t>
            </a:r>
            <a:r>
              <a:rPr lang="pt-BR"/>
              <a:t>empacotamento</a:t>
            </a:r>
            <a:r>
              <a:rPr lang="pt-BR"/>
              <a:t> e etc.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160aad202_0_371"/>
          <p:cNvSpPr txBox="1"/>
          <p:nvPr>
            <p:ph type="ctrTitle"/>
          </p:nvPr>
        </p:nvSpPr>
        <p:spPr>
          <a:xfrm>
            <a:off x="2743200" y="1735750"/>
            <a:ext cx="595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O que é Maven?</a:t>
            </a:r>
            <a:endParaRPr/>
          </a:p>
        </p:txBody>
      </p:sp>
      <p:sp>
        <p:nvSpPr>
          <p:cNvPr id="458" name="Google Shape;458;g11160aad202_0_37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pt-BR" sz="48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3afe03cf1_0_40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BackEnd Java</a:t>
            </a:r>
            <a:endParaRPr/>
          </a:p>
        </p:txBody>
      </p:sp>
      <p:sp>
        <p:nvSpPr>
          <p:cNvPr id="356" name="Google Shape;356;ge3afe03cf1_0_40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/>
              <a:t>Rodrigo Pires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160aad202_0_106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Escopo de dependências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64" name="Google Shape;464;g11160aad202_0_106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O escopo auxilia na quantidade de dependências trazidas pelo maven, limitando assim a inclusão de várias outra dependências.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Existem</a:t>
            </a:r>
            <a:r>
              <a:rPr lang="pt-BR"/>
              <a:t> 6 escopos: 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compile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runtime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test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provided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import</a:t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160aad202_0_136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Escopo de dependências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70" name="Google Shape;470;g11160aad202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38" y="2011797"/>
            <a:ext cx="6746124" cy="21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160aad202_0_113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Escopo de dependências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76" name="Google Shape;476;g11160aad202_0_113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compile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Este é o escopo padrão se nenhum for especificado. As dependências de tempo de compilação estão disponíveis no classpath do projeto.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◇"/>
            </a:pPr>
            <a:r>
              <a:rPr lang="pt-BR"/>
              <a:t>provided</a:t>
            </a:r>
            <a:endParaRPr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Indica que esta dependência deve ser substituída por todas as dependências efetivas declaradas</a:t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160aad202_0_126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Escopo de dependências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82" name="Google Shape;482;g11160aad202_0_126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test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As dependências estão disponíveis apenas no momento da execução dos testes, exemplos típicos incluem Junit.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◇"/>
            </a:pPr>
            <a:r>
              <a:rPr lang="pt-BR"/>
              <a:t>system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É semelhante ao escopo provided, mas a única diferença é que precisamos mencionar explicitamente onde a dependência pode ser encontrada no sistema, usando a tag systemPath: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&lt;systemPath&gt;${basedir}/lib/some-dependency.jar&lt;/systemPath&gt;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160aad202_0_12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Escopo de dependências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88" name="Google Shape;488;g11160aad202_0_120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runtime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As dependências definidas com este escopo estarão disponíveis apenas em tempo de execução, mas não em tempo de compilação.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 Um exemplo de uso: Imagine se você estiver usando o driver MySQL dentro do seu projeto, você pode adicionar a dependência com escopo como tempo de execução, para garantir que a abstração da API JDBC seja usada em vez da API do driver MySQL durante a implementação. Se o código-fonte incluir qualquer classe que faça parte da API JDBC do MySQL, o código não será compilado, pois a dependência não está disponível no momento da compilação.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160aad202_0_263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Snapshot e Release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94" name="Google Shape;494;g11160aad202_0_263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Uma dependência pode ser categorizada de duas maneiras: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SNAPSHOT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RELEASE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Se você estiver trabalhando em um projeto Java em uma equipe, é provável que esteja seguindo algum tipo de processo iterativo no qual passa pelas fases de desenvolvimento e, em seguida, libera o software no final da fase.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Quando o projeto está em desenvolvimento geralmente usamos as dependências SNAPSHOT, que se parecem com 1.0-SNAPSHOT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160aad202_0_268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Snapshot e Release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00" name="Google Shape;500;g11160aad202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38" y="2072175"/>
            <a:ext cx="7864925" cy="13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160aad202_0_273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Snapshot e Release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06" name="Google Shape;506;g11160aad202_0_273"/>
          <p:cNvSpPr txBox="1"/>
          <p:nvPr>
            <p:ph idx="4294967295" type="subTitle"/>
          </p:nvPr>
        </p:nvSpPr>
        <p:spPr>
          <a:xfrm>
            <a:off x="2171450" y="1455950"/>
            <a:ext cx="56961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Quando o software está pronto para o lançamento, geralmente criamos uma versão RELEASE que se parece com 1.0.RELEASE ou 1.0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07" name="Google Shape;507;g11160aad202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75" y="2356752"/>
            <a:ext cx="7151200" cy="1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11160aad202_0_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38252"/>
            <a:ext cx="7450710" cy="125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160aad202_0_46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Repositórios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14" name="Google Shape;514;g11160aad202_0_46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As dependências são armazenadas em um diretório especial chamado Repositório. Existem basicamente 2 tipos de repositórios: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Local Repository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Remote Repository</a:t>
            </a:r>
            <a:endParaRPr sz="1200">
              <a:solidFill>
                <a:srgbClr val="FFFFFF"/>
              </a:solidFill>
              <a:highlight>
                <a:srgbClr val="1E192C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160aad202_0_15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Repositório local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20" name="Google Shape;520;g11160aad202_0_150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É um diretório em seu PC onde os artefatos são armazenados após baixados de um repositório remoto na internet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O local padrão para o Repositório Local é: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~/.m2 ou C:\Users&lt;user-name&gt;.m2\repository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9f834d164_0_52"/>
          <p:cNvSpPr txBox="1"/>
          <p:nvPr>
            <p:ph type="ctrTitle"/>
          </p:nvPr>
        </p:nvSpPr>
        <p:spPr>
          <a:xfrm>
            <a:off x="2743200" y="1735750"/>
            <a:ext cx="595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O que é Maven?</a:t>
            </a:r>
            <a:endParaRPr/>
          </a:p>
        </p:txBody>
      </p:sp>
      <p:sp>
        <p:nvSpPr>
          <p:cNvPr id="362" name="Google Shape;362;g109f834d164_0_52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160aad202_0_158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Repositório remoto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26" name="Google Shape;526;g11160aad202_0_158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Um Repositório remoto é um site onde podemos baixar dependências Maven. Pode ser um repositório fornecido pelo Maven (</a:t>
            </a:r>
            <a:r>
              <a:rPr lang="pt-BR">
                <a:uFill>
                  <a:noFill/>
                </a:uFill>
                <a:hlinkClick r:id="rId3"/>
              </a:rPr>
              <a:t>repo.maven.org</a:t>
            </a:r>
            <a:r>
              <a:rPr lang="pt-BR"/>
              <a:t>) ou uma configuração de repositório customizada dentro de uma organização como por exemplo o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Nexus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160aad202_0_16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Ciclos de vida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32" name="Google Shape;532;g11160aad202_0_164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O Maven possui 3 ciclos de vida e eles podem ser executados independente.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default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clean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site</a:t>
            </a:r>
            <a:endParaRPr sz="1200">
              <a:solidFill>
                <a:srgbClr val="FFFFFF"/>
              </a:solidFill>
              <a:highlight>
                <a:srgbClr val="1E192C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160aad202_0_171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Ciclos de vida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38" name="Google Shape;538;g11160aad202_0_171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clean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O ciclo de vida clean é o principal responsável por limpar o .class e metadados gerados pela fase de compilação.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site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A fase do ciclo de vida site é responsável por gerar a documentação Java.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default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O ciclo default é dividido em diferentes fases, que serão apresentados no próximo slide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160aad202_0_142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Fases de build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44" name="Google Shape;544;g11160aad202_0_142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Ciclo de vida default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Fases: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validate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compile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test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package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integration-test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verify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install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deploy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160aad202_0_3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Fases de build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50" name="Google Shape;550;g11160aad202_0_34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validate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V</a:t>
            </a:r>
            <a:r>
              <a:rPr lang="pt-BR"/>
              <a:t>alida que os ‘poms‘ dos projetos </a:t>
            </a:r>
            <a:r>
              <a:rPr lang="pt-BR"/>
              <a:t>envolvidos</a:t>
            </a:r>
            <a:r>
              <a:rPr lang="pt-BR"/>
              <a:t> estão corretamente escritos e que todas as informações necessárias para o build estão presentes.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◇"/>
            </a:pPr>
            <a:r>
              <a:rPr lang="pt-BR"/>
              <a:t>compile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Compila todos os códigos do projeto, inclusive os códigos das classes de teste;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160aad202_0_53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Fases de build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56" name="Google Shape;556;g11160aad202_0_53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test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r>
              <a:rPr lang="pt-BR"/>
              <a:t>oda os testes que estão em ‘src/test/java‘, e certifica-se que todos estão passando, caso contrário o build é interrompido;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◇"/>
            </a:pPr>
            <a:r>
              <a:rPr lang="pt-BR"/>
              <a:t>package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U</a:t>
            </a:r>
            <a:r>
              <a:rPr lang="pt-BR"/>
              <a:t>sa o código compilado e testado que está em ‘src/main/java‘ e cria um arquivo reusável, por exemplo jar;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160aad202_0_6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Fases de build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62" name="Google Shape;562;g11160aad202_0_60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integration-</a:t>
            </a:r>
            <a:r>
              <a:rPr lang="pt-BR"/>
              <a:t>test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N</a:t>
            </a:r>
            <a:r>
              <a:rPr lang="pt-BR"/>
              <a:t>esta fase serão rodados os testes que necessitam do jar do projeto ‘deploiado‘ para serem rodados;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◇"/>
            </a:pPr>
            <a:r>
              <a:rPr lang="pt-BR"/>
              <a:t>verify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r>
              <a:rPr lang="pt-BR"/>
              <a:t>oda as verificações necessárias para se certificar que os pacotes gerados estão corretos e passam nos critérios de qualidade;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160aad202_0_67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Fases de build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68" name="Google Shape;568;g11160aad202_0_67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install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r>
              <a:rPr lang="pt-BR"/>
              <a:t>opia o arquivo gerado para o repositório local para que esteja disponível localmente para outros projetos;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◇"/>
            </a:pPr>
            <a:r>
              <a:rPr lang="pt-BR"/>
              <a:t>deploy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r>
              <a:rPr lang="pt-BR"/>
              <a:t>opia o arquivo gerado para um repositório na rede ou remoto, para que esteja disponível para outros desenvolvedores.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160aad202_0_182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Projeto parent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74" name="Google Shape;574;g11160aad202_0_182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Normalmente quando </a:t>
            </a:r>
            <a:r>
              <a:rPr lang="pt-BR"/>
              <a:t>construímos</a:t>
            </a:r>
            <a:r>
              <a:rPr lang="pt-BR"/>
              <a:t> projetos, </a:t>
            </a:r>
            <a:r>
              <a:rPr lang="pt-BR"/>
              <a:t>nós</a:t>
            </a:r>
            <a:r>
              <a:rPr lang="pt-BR"/>
              <a:t> os dividimos em módulos. Com o Maven existe a possibilidade de criarmos um projeto pai (parent) e criarmos vários outros projetos filhos, onde serão módulos do </a:t>
            </a:r>
            <a:r>
              <a:rPr lang="pt-BR"/>
              <a:t>projeto</a:t>
            </a:r>
            <a:r>
              <a:rPr lang="pt-BR"/>
              <a:t> pai.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Os projetos filhos herdam todas as configurações e dependências do projeto pai.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160aad202_0_22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Criando projetos pai e filho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80" name="Google Shape;580;g11160aad202_0_224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4"/>
                </a:solidFill>
              </a:rPr>
              <a:t>Projeto Pai: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mvn archetype:generate -DgroupId=br.com.rpires -DartifactId=parent-project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Altere o pom do projeto parent e coloque a tag &lt;package&gt;pom&lt;/package&gt;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4"/>
                </a:solidFill>
              </a:rPr>
              <a:t>Projeto Filho: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cd parent-project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mvn archetype:generate -DgroupId=br.com.rpires  -DartifactId=core</a:t>
            </a:r>
            <a:endParaRPr sz="105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11b3c4c8b_0_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O que é Maven?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68" name="Google Shape;368;g1111b3c4c8b_0_0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Antes de saber o que é Maven, vamos pensar em um projeto do zero.</a:t>
            </a:r>
            <a:r>
              <a:rPr lang="pt-BR"/>
              <a:t> É comum que não saibamos qual proporção ele tomará com o tempo. Ao precisar de uma biblioteca ou um framework apenas importamos no classpath, dentro de uma pasta lib, adicionamos no classpath e tudo funciona normalmente.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Entretanto, conforme nosso projeto vai crescendo, precisamos gerenciar</a:t>
            </a:r>
            <a:r>
              <a:rPr lang="pt-BR"/>
              <a:t> </a:t>
            </a:r>
            <a:r>
              <a:rPr lang="pt-BR"/>
              <a:t>cada pacote necessário, cada biblioteca e também as dependências.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Dependendo do projeto, ainda precisamos nos preocupar com os testes unitários e de integração, com o build e deploy. Fazer tudo isso começa a se tornar extremamente trabalhoso.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160aad202_0_231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Criando projetos pai e filho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86" name="Google Shape;586;g11160aad202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88" y="1771625"/>
            <a:ext cx="7821025" cy="19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160aad202_0_291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Executando projeto filho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92" name="Google Shape;592;g11160aad202_0_291"/>
          <p:cNvSpPr txBox="1"/>
          <p:nvPr>
            <p:ph idx="4294967295" type="subTitle"/>
          </p:nvPr>
        </p:nvSpPr>
        <p:spPr>
          <a:xfrm>
            <a:off x="2171450" y="1455950"/>
            <a:ext cx="5696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Adicione o plugin abaixo no pom do projeto filho</a:t>
            </a:r>
            <a:endParaRPr/>
          </a:p>
        </p:txBody>
      </p:sp>
      <p:pic>
        <p:nvPicPr>
          <p:cNvPr id="593" name="Google Shape;593;g11160aad202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75" y="2065900"/>
            <a:ext cx="6305052" cy="27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160aad202_0_298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Executando projeto filho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599" name="Google Shape;599;g11160aad202_0_298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Adicione ao projeto filho a tag &lt;package&gt;jar&lt;/package&gt; e execute o comando dentro da pasta do projeto: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mvn clean package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Depois execute o comando: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java -jar target/core-1.0-SNAPSHOT.jar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jar xvf core-1.0-SNAPSHOT.jar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1160aad202_0_237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Gerenciamento de dependências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605" name="Google Shape;605;g11160aad202_0_237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Quando trabalhamos com projetos com vários módulos no Maven pode acontecer de você utilizar diferentes versões da mesma biblioteca ou framework.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No Maven existe uma forma simples de gerenciar todas as versões utilizadas. Está tag é chamada de dependencyManagement.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1160aad202_0_24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Gerenciamento de dependências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611" name="Google Shape;611;g11160aad202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50" y="1701174"/>
            <a:ext cx="8243502" cy="29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1160aad202_0_251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Gerenciamento de dependências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617" name="Google Shape;617;g11160aad202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038" y="1431125"/>
            <a:ext cx="3483927" cy="351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160aad202_0_257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Gerenciamento de dependências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623" name="Google Shape;623;g11160aad202_0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188" y="1478050"/>
            <a:ext cx="6637614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160aad202_0_316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Perfil ou Profiles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629" name="Google Shape;629;g11160aad202_0_316"/>
          <p:cNvSpPr txBox="1"/>
          <p:nvPr>
            <p:ph idx="4294967295" type="subTitle"/>
          </p:nvPr>
        </p:nvSpPr>
        <p:spPr>
          <a:xfrm>
            <a:off x="2171450" y="1455950"/>
            <a:ext cx="56961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Os perfis(Profiles) são configurações personalizadas. Podemos criar perfis específicos para cada ambiente, como por exemplo: Produção, Homologação e testes.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Exemplo de profile para pular a execução dos testes: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g11160aad202_0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525" y="3111600"/>
            <a:ext cx="5056952" cy="15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160aad202_0_32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Perfil ou Profiles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636" name="Google Shape;636;g11160aad202_0_324"/>
          <p:cNvSpPr txBox="1"/>
          <p:nvPr>
            <p:ph idx="4294967295" type="subTitle"/>
          </p:nvPr>
        </p:nvSpPr>
        <p:spPr>
          <a:xfrm>
            <a:off x="2171450" y="1455950"/>
            <a:ext cx="56961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Executando o profile </a:t>
            </a:r>
            <a:r>
              <a:rPr lang="pt-BR"/>
              <a:t>skip-tests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mvn -Pskip-tests clean package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160aad202_0_35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Instalando o Maven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642" name="Google Shape;642;g11160aad202_0_350"/>
          <p:cNvSpPr txBox="1"/>
          <p:nvPr>
            <p:ph idx="4294967295" type="subTitle"/>
          </p:nvPr>
        </p:nvSpPr>
        <p:spPr>
          <a:xfrm>
            <a:off x="2171450" y="1455950"/>
            <a:ext cx="56961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http://luizricardo.org/page/4/?cat=-1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160aad202_0_9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O que é Maven?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74" name="Google Shape;374;g11160aad202_0_9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O Maven é uma ferramenta de integração de projetos. </a:t>
            </a:r>
            <a:endParaRPr/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É responsável por gerenciar dependências, controlar versão de artefatos, gerar relatórios de produtividade, garantir execução de testes, manter nível de qualidade do código dentre outras.</a:t>
            </a:r>
            <a:endParaRPr/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Ela fornece às equipes de desenvolvimento uma forma padronizada de automação, construção e publicação de suas aplicações, agregando agilidade e qualidade. Por ser extremamente flexível, permite que sejam adicionados plugins.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160aad202_0_333"/>
          <p:cNvSpPr txBox="1"/>
          <p:nvPr>
            <p:ph type="ctrTitle"/>
          </p:nvPr>
        </p:nvSpPr>
        <p:spPr>
          <a:xfrm>
            <a:off x="2743200" y="1735750"/>
            <a:ext cx="595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O que é Gradle?</a:t>
            </a:r>
            <a:endParaRPr/>
          </a:p>
        </p:txBody>
      </p:sp>
      <p:sp>
        <p:nvSpPr>
          <p:cNvPr id="648" name="Google Shape;648;g11160aad202_0_333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pt-BR" sz="48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5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160aad202_0_338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O que é Gradle?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654" name="Google Shape;654;g11160aad202_0_338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É uma </a:t>
            </a:r>
            <a:r>
              <a:rPr lang="pt-BR"/>
              <a:t>ferramenta de build </a:t>
            </a:r>
            <a:r>
              <a:rPr lang="pt-BR">
                <a:uFill>
                  <a:noFill/>
                </a:uFill>
                <a:hlinkClick r:id="rId3"/>
              </a:rPr>
              <a:t>open source</a:t>
            </a:r>
            <a:r>
              <a:rPr lang="pt-BR"/>
              <a:t> que nos permite configurar arquivos de build por meio de DSL (Domain Specific Language) baseada na linguagem </a:t>
            </a:r>
            <a:r>
              <a:rPr lang="pt-BR">
                <a:uFill>
                  <a:noFill/>
                </a:uFill>
                <a:hlinkClick r:id="rId4"/>
              </a:rPr>
              <a:t>Groovy</a:t>
            </a:r>
            <a:r>
              <a:rPr lang="pt-BR"/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Ele tem o melhor do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Ant</a:t>
            </a:r>
            <a:r>
              <a:rPr lang="pt-BR"/>
              <a:t> e do </a:t>
            </a:r>
            <a:r>
              <a:rPr lang="pt-BR" u="sng">
                <a:solidFill>
                  <a:schemeClr val="hlink"/>
                </a:solidFill>
                <a:hlinkClick r:id="rId6"/>
              </a:rPr>
              <a:t>Maven</a:t>
            </a:r>
            <a:r>
              <a:rPr lang="pt-BR"/>
              <a:t> juntos.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160aad202_0_34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O que é Gradle?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660" name="Google Shape;660;g11160aad202_0_344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Instalando o gradle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https://gradle.org/install/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160aad202_0_356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Criando com o Gradle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666" name="Google Shape;666;g11160aad202_0_356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Criar uma pasta com o nome do projeto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gradle init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gradle init --type java-application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3afe03cf1_0_458"/>
          <p:cNvSpPr txBox="1"/>
          <p:nvPr/>
        </p:nvSpPr>
        <p:spPr>
          <a:xfrm>
            <a:off x="129025" y="1666950"/>
            <a:ext cx="82962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Exemplos disponíveis no meu github:</a:t>
            </a:r>
            <a:endParaRPr b="1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https://github.com/digaomilleniun/backend-java-ebac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Referências:</a:t>
            </a:r>
            <a:endParaRPr b="1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u="sng">
                <a:solidFill>
                  <a:schemeClr val="hlink"/>
                </a:solidFill>
                <a:hlinkClick r:id="rId4"/>
              </a:rPr>
              <a:t>https://mvnrepository.com/</a:t>
            </a:r>
            <a:endParaRPr b="1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u="sng">
                <a:solidFill>
                  <a:schemeClr val="hlink"/>
                </a:solidFill>
              </a:rPr>
              <a:t>https://maven.apache.org/</a:t>
            </a:r>
            <a:endParaRPr b="1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u="sng">
                <a:solidFill>
                  <a:schemeClr val="hlink"/>
                </a:solidFill>
                <a:hlinkClick r:id="rId5"/>
              </a:rPr>
              <a:t>http://luizricardo.org/page/4/?cat=-1</a:t>
            </a:r>
            <a:endParaRPr b="1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u="sng">
                <a:solidFill>
                  <a:schemeClr val="hlink"/>
                </a:solidFill>
                <a:hlinkClick r:id="rId6"/>
              </a:rPr>
              <a:t>https://www.baeldung.com/maven</a:t>
            </a:r>
            <a:endParaRPr b="1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u="sng">
                <a:solidFill>
                  <a:schemeClr val="hlink"/>
                </a:solidFill>
              </a:rPr>
              <a:t>https://www.dio.me/articles/tutorial-completo-do-maven-para-iniciantes</a:t>
            </a:r>
            <a:endParaRPr b="1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e3afe03cf1_0_458"/>
          <p:cNvSpPr txBox="1"/>
          <p:nvPr>
            <p:ph idx="4294967295" type="title"/>
          </p:nvPr>
        </p:nvSpPr>
        <p:spPr>
          <a:xfrm>
            <a:off x="1732700" y="821200"/>
            <a:ext cx="6573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Referências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160aad202_0_79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O que é Maven?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80" name="Google Shape;380;g11160aad202_0_79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As principais tarefas de uma ferramenta de gerenciamento de projetos incluem: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Construir o Código Fonte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Testar o código-fonte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Empacotar o código-fonte em um artefato (ZIP, JAR, WAR ou EAR)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Lidar com o controle de versão e releases dos artefatos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Gerar JavaDocs a partir do código-fonte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Gerenciar Dependências do Projeto</a:t>
            </a:r>
            <a:endParaRPr sz="1200">
              <a:solidFill>
                <a:srgbClr val="FFFFFF"/>
              </a:solidFill>
              <a:highlight>
                <a:srgbClr val="1E192C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160aad202_0_187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Arquivo pom.xml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86" name="Google Shape;386;g11160aad202_0_187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Quando utilizamos o Maven, configuramos um arquivo xml chamado POM (Project Object Model), que fornece todas as configurações necessárias para o projeto em um único arquivo.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160aad202_0_19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Arquivo pom.xml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392" name="Google Shape;392;g11160aad202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75" y="1736825"/>
            <a:ext cx="7508449" cy="29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160aad202_0_20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Arquivo pom.xml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98" name="Google Shape;398;g11160aad202_0_200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project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É</a:t>
            </a:r>
            <a:r>
              <a:rPr lang="pt-BR"/>
              <a:t> a tag de nível superior de nosso arquivo pom.xml, que encapsula todas as informações relacionadas ao nosso projeto Maven.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pt-BR"/>
              <a:t>modelVersion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r>
              <a:rPr lang="pt-BR"/>
              <a:t>epresenta qual versão do POM você está usando. O modelVersion para Maven 3 é sempre 4.0. Isso nunca mudará, a menos que você esteja usando outra versão principal do Maven.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